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5810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56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4076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Els, Nicholas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AFA30375-56EA-2788-A8D1-A47249BDBF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70"/>
    </mc:Choice>
    <mc:Fallback>
      <p:transition spd="slow" advTm="1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39C41DF-B0C5-B2F7-CB2B-CC67F0946B6D}"/>
              </a:ext>
            </a:extLst>
          </p:cNvPr>
          <p:cNvPicPr>
            <a:picLocks noChangeAspect="1"/>
          </p:cNvPicPr>
          <p:nvPr/>
        </p:nvPicPr>
        <p:blipFill rotWithShape="1">
          <a:blip r:embed="rId7"/>
          <a:srcRect l="26944" t="18765" r="28148" b="23786"/>
          <a:stretch/>
        </p:blipFill>
        <p:spPr>
          <a:xfrm>
            <a:off x="959556" y="1580444"/>
            <a:ext cx="5475112" cy="3939824"/>
          </a:xfrm>
          <a:prstGeom prst="rect">
            <a:avLst/>
          </a:prstGeom>
        </p:spPr>
      </p:pic>
      <p:pic>
        <p:nvPicPr>
          <p:cNvPr id="4" name="Audio 3">
            <a:hlinkClick r:id="" action="ppaction://media"/>
            <a:extLst>
              <a:ext uri="{FF2B5EF4-FFF2-40B4-BE49-F238E27FC236}">
                <a16:creationId xmlns:a16="http://schemas.microsoft.com/office/drawing/2014/main" id="{54661FEC-2445-49BA-5786-EF2122E8051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125706604"/>
      </p:ext>
    </p:extLst>
  </p:cSld>
  <p:clrMapOvr>
    <a:masterClrMapping/>
  </p:clrMapOvr>
  <mc:AlternateContent xmlns:mc="http://schemas.openxmlformats.org/markup-compatibility/2006">
    <mc:Choice xmlns:p14="http://schemas.microsoft.com/office/powerpoint/2010/main" Requires="p14">
      <p:transition spd="slow" p14:dur="2000" advTm="43226"/>
    </mc:Choice>
    <mc:Fallback>
      <p:transition spd="slow" advTm="43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FF1140C-A6D2-A8CD-B14B-1FE01E72D466}"/>
              </a:ext>
            </a:extLst>
          </p:cNvPr>
          <p:cNvPicPr>
            <a:picLocks noChangeAspect="1"/>
          </p:cNvPicPr>
          <p:nvPr/>
        </p:nvPicPr>
        <p:blipFill rotWithShape="1">
          <a:blip r:embed="rId7"/>
          <a:srcRect l="27037" t="31440" r="28148" b="9794"/>
          <a:stretch/>
        </p:blipFill>
        <p:spPr>
          <a:xfrm>
            <a:off x="959556" y="1620993"/>
            <a:ext cx="5463822" cy="4030133"/>
          </a:xfrm>
          <a:prstGeom prst="rect">
            <a:avLst/>
          </a:prstGeom>
        </p:spPr>
      </p:pic>
      <p:pic>
        <p:nvPicPr>
          <p:cNvPr id="6" name="Audio 5">
            <a:hlinkClick r:id="" action="ppaction://media"/>
            <a:extLst>
              <a:ext uri="{FF2B5EF4-FFF2-40B4-BE49-F238E27FC236}">
                <a16:creationId xmlns:a16="http://schemas.microsoft.com/office/drawing/2014/main" id="{019B6368-054F-0DF4-76A4-55F8371D576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45610765"/>
      </p:ext>
    </p:extLst>
  </p:cSld>
  <p:clrMapOvr>
    <a:masterClrMapping/>
  </p:clrMapOvr>
  <mc:AlternateContent xmlns:mc="http://schemas.openxmlformats.org/markup-compatibility/2006">
    <mc:Choice xmlns:p14="http://schemas.microsoft.com/office/powerpoint/2010/main" Requires="p14">
      <p:transition spd="slow" p14:dur="2000" advTm="35404"/>
    </mc:Choice>
    <mc:Fallback>
      <p:transition spd="slow" advTm="3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5B36181-5DCA-0F46-2A3A-75F411E1659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95"/>
    </mc:Choice>
    <mc:Fallback>
      <p:transition spd="slow" advTm="37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SonarQube</a:t>
            </a:r>
          </a:p>
          <a:p>
            <a:pPr marL="685800" lvl="1" indent="-228600" algn="l" rtl="0">
              <a:lnSpc>
                <a:spcPct val="90000"/>
              </a:lnSpc>
              <a:spcBef>
                <a:spcPts val="0"/>
              </a:spcBef>
              <a:spcAft>
                <a:spcPts val="0"/>
              </a:spcAft>
              <a:buClr>
                <a:schemeClr val="lt1"/>
              </a:buClr>
              <a:buSzPts val="2000"/>
              <a:buChar char="•"/>
            </a:pPr>
            <a:r>
              <a:rPr lang="en-US" sz="1600" dirty="0"/>
              <a:t>Many, Many, More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E20A6F5-DE65-BE32-9ECC-C5E210FB09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92"/>
    </mc:Choice>
    <mc:Fallback>
      <p:transition spd="slow" advTm="3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Always move forward</a:t>
            </a:r>
          </a:p>
          <a:p>
            <a:pPr marL="228600" lvl="0" indent="-228600" algn="l" rtl="0">
              <a:lnSpc>
                <a:spcPct val="90000"/>
              </a:lnSpc>
              <a:spcBef>
                <a:spcPts val="0"/>
              </a:spcBef>
              <a:spcAft>
                <a:spcPts val="0"/>
              </a:spcAft>
              <a:buClr>
                <a:schemeClr val="lt1"/>
              </a:buClr>
              <a:buSzPts val="2000"/>
              <a:buChar char="•"/>
            </a:pPr>
            <a:r>
              <a:rPr lang="en-US" sz="2000" dirty="0"/>
              <a:t>Never look back</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B5511EC-9C30-DF68-5521-054CE444DD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011"/>
    </mc:Choice>
    <mc:Fallback>
      <p:transition spd="slow" advTm="29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There will always be gaps, your job is to find them.</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703166D-12D7-C65B-F7ED-1BDECB5205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73"/>
    </mc:Choice>
    <mc:Fallback>
      <p:transition spd="slow" advTm="15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ALL STANDARDS SHOULD BE ADOPTED!</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287022C-F555-3B11-257E-FB456813EA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637"/>
    </mc:Choice>
    <mc:Fallback>
      <p:transition spd="slow" advTm="17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Defense-in-depth: Foundations for secure and Resilient Enterprises</a:t>
            </a:r>
            <a:r>
              <a:rPr lang="en-US" dirty="0">
                <a:effectLst/>
              </a:rPr>
              <a:t>. (n.d.). Retrieved August 14, 2022, from https://resources.sei.cmu.edu/asset_files/Handbook/2006_002_001_14633.pdf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9F88E82-0023-AA5D-7FCE-8EE58F2F56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20"/>
    </mc:Choice>
    <mc:Fallback>
      <p:transition spd="slow" advTm="1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44429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DC1F188-03E9-0379-4526-836614F4EAA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51"/>
    </mc:Choice>
    <mc:Fallback>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311743125"/>
              </p:ext>
            </p:extLst>
          </p:nvPr>
        </p:nvGraphicFramePr>
        <p:xfrm>
          <a:off x="2076882" y="186114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is likely to occur</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is very likely to occur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is likely to occur but is less than a likely threat</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is unlikely to occur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C2BE0A6-34DE-7CF0-67EF-AED69887C4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543"/>
    </mc:Choice>
    <mc:Fallback>
      <p:transition spd="slow" advTm="16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Type</a:t>
            </a:r>
          </a:p>
          <a:p>
            <a:pPr marL="228600" lvl="0" indent="-228600" algn="l" rtl="0">
              <a:lnSpc>
                <a:spcPct val="90000"/>
              </a:lnSpc>
              <a:spcBef>
                <a:spcPts val="0"/>
              </a:spcBef>
              <a:spcAft>
                <a:spcPts val="0"/>
              </a:spcAft>
              <a:buClr>
                <a:schemeClr val="lt1"/>
              </a:buClr>
              <a:buSzPts val="2000"/>
              <a:buChar char="•"/>
            </a:pPr>
            <a:r>
              <a:rPr lang="en-US" dirty="0"/>
              <a:t>Data Value</a:t>
            </a:r>
          </a:p>
          <a:p>
            <a:pPr marL="228600" lvl="0" indent="-228600" algn="l" rtl="0">
              <a:lnSpc>
                <a:spcPct val="90000"/>
              </a:lnSpc>
              <a:spcBef>
                <a:spcPts val="0"/>
              </a:spcBef>
              <a:spcAft>
                <a:spcPts val="0"/>
              </a:spcAft>
              <a:buClr>
                <a:schemeClr val="lt1"/>
              </a:buClr>
              <a:buSzPts val="2000"/>
              <a:buChar char="•"/>
            </a:pPr>
            <a:r>
              <a:rPr lang="en-US" dirty="0"/>
              <a:t>String Correctness</a:t>
            </a:r>
          </a:p>
          <a:p>
            <a:pPr marL="228600" lvl="0" indent="-228600" algn="l" rtl="0">
              <a:lnSpc>
                <a:spcPct val="90000"/>
              </a:lnSpc>
              <a:spcBef>
                <a:spcPts val="0"/>
              </a:spcBef>
              <a:spcAft>
                <a:spcPts val="0"/>
              </a:spcAft>
              <a:buClr>
                <a:schemeClr val="lt1"/>
              </a:buClr>
              <a:buSzPts val="2000"/>
              <a:buChar char="•"/>
            </a:pPr>
            <a:r>
              <a:rPr lang="en-US" dirty="0"/>
              <a:t>SQL Injection</a:t>
            </a:r>
          </a:p>
          <a:p>
            <a:pPr marL="228600" lvl="0" indent="-228600" algn="l" rtl="0">
              <a:lnSpc>
                <a:spcPct val="90000"/>
              </a:lnSpc>
              <a:spcBef>
                <a:spcPts val="0"/>
              </a:spcBef>
              <a:spcAft>
                <a:spcPts val="0"/>
              </a:spcAft>
              <a:buClr>
                <a:schemeClr val="lt1"/>
              </a:buClr>
              <a:buSzPts val="2000"/>
              <a:buChar char="•"/>
            </a:pPr>
            <a:r>
              <a:rPr lang="en-US" dirty="0"/>
              <a:t>Memory Protection</a:t>
            </a:r>
          </a:p>
          <a:p>
            <a:pPr marL="228600" lvl="0" indent="-228600" algn="l" rtl="0">
              <a:lnSpc>
                <a:spcPct val="90000"/>
              </a:lnSpc>
              <a:spcBef>
                <a:spcPts val="0"/>
              </a:spcBef>
              <a:spcAft>
                <a:spcPts val="0"/>
              </a:spcAft>
              <a:buClr>
                <a:schemeClr val="lt1"/>
              </a:buClr>
              <a:buSzPts val="2000"/>
              <a:buChar char="•"/>
            </a:pPr>
            <a:r>
              <a:rPr lang="en-US" dirty="0"/>
              <a:t>Assertions</a:t>
            </a:r>
          </a:p>
          <a:p>
            <a:pPr marL="228600" lvl="0" indent="-228600" algn="l" rtl="0">
              <a:lnSpc>
                <a:spcPct val="90000"/>
              </a:lnSpc>
              <a:spcBef>
                <a:spcPts val="0"/>
              </a:spcBef>
              <a:spcAft>
                <a:spcPts val="0"/>
              </a:spcAft>
              <a:buClr>
                <a:schemeClr val="lt1"/>
              </a:buClr>
              <a:buSzPts val="2000"/>
              <a:buChar char="•"/>
            </a:pPr>
            <a:r>
              <a:rPr lang="en-US" dirty="0"/>
              <a:t>Exceptions</a:t>
            </a:r>
          </a:p>
          <a:p>
            <a:pPr marL="228600" lvl="0" indent="-228600" algn="l" rtl="0">
              <a:lnSpc>
                <a:spcPct val="90000"/>
              </a:lnSpc>
              <a:spcBef>
                <a:spcPts val="0"/>
              </a:spcBef>
              <a:spcAft>
                <a:spcPts val="0"/>
              </a:spcAft>
              <a:buClr>
                <a:schemeClr val="lt1"/>
              </a:buClr>
              <a:buSzPts val="2000"/>
              <a:buChar char="•"/>
            </a:pPr>
            <a:r>
              <a:rPr lang="en-US" dirty="0"/>
              <a:t>Naming Convention of Files</a:t>
            </a:r>
          </a:p>
          <a:p>
            <a:pPr marL="228600" lvl="0" indent="-228600" algn="l" rtl="0">
              <a:lnSpc>
                <a:spcPct val="90000"/>
              </a:lnSpc>
              <a:spcBef>
                <a:spcPts val="0"/>
              </a:spcBef>
              <a:spcAft>
                <a:spcPts val="0"/>
              </a:spcAft>
              <a:buClr>
                <a:schemeClr val="lt1"/>
              </a:buClr>
              <a:buSzPts val="2000"/>
              <a:buChar char="•"/>
            </a:pPr>
            <a:r>
              <a:rPr lang="en-US" dirty="0"/>
              <a:t>Class protection</a:t>
            </a:r>
          </a:p>
          <a:p>
            <a:pPr marL="228600" lvl="0" indent="-228600" algn="l" rtl="0">
              <a:lnSpc>
                <a:spcPct val="90000"/>
              </a:lnSpc>
              <a:spcBef>
                <a:spcPts val="0"/>
              </a:spcBef>
              <a:spcAft>
                <a:spcPts val="0"/>
              </a:spcAft>
              <a:buClr>
                <a:schemeClr val="lt1"/>
              </a:buClr>
              <a:buSzPts val="2000"/>
              <a:buChar char="•"/>
            </a:pPr>
            <a:r>
              <a:rPr lang="en-US" dirty="0"/>
              <a:t>No wasted code</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151D8CC-D2CB-8666-B3D0-B1200D8F25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995"/>
    </mc:Choice>
    <mc:Fallback>
      <p:transition spd="slow" advTm="201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Flight</a:t>
            </a:r>
          </a:p>
          <a:p>
            <a:pPr marL="228600" lvl="0" indent="-228600" algn="l" rtl="0">
              <a:lnSpc>
                <a:spcPct val="90000"/>
              </a:lnSpc>
              <a:spcBef>
                <a:spcPts val="0"/>
              </a:spcBef>
              <a:spcAft>
                <a:spcPts val="0"/>
              </a:spcAft>
              <a:buClr>
                <a:schemeClr val="lt1"/>
              </a:buClr>
              <a:buSzPts val="2000"/>
              <a:buChar char="•"/>
            </a:pPr>
            <a:r>
              <a:rPr lang="en-US" sz="2000" dirty="0"/>
              <a:t>Rest</a:t>
            </a:r>
          </a:p>
          <a:p>
            <a:pPr marL="228600" lvl="0" indent="-228600" algn="l" rtl="0">
              <a:lnSpc>
                <a:spcPct val="90000"/>
              </a:lnSpc>
              <a:spcBef>
                <a:spcPts val="0"/>
              </a:spcBef>
              <a:spcAft>
                <a:spcPts val="0"/>
              </a:spcAft>
              <a:buClr>
                <a:schemeClr val="lt1"/>
              </a:buClr>
              <a:buSzPts val="2000"/>
              <a:buChar char="•"/>
            </a:pPr>
            <a:r>
              <a:rPr lang="en-US" sz="2000" dirty="0"/>
              <a:t>In use</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0D8FBD5-239C-CBEE-A463-1918E45011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592"/>
    </mc:Choice>
    <mc:Fallback>
      <p:transition spd="slow" advTm="91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228600" lvl="0" indent="-228600" algn="l" rtl="0">
              <a:lnSpc>
                <a:spcPct val="90000"/>
              </a:lnSpc>
              <a:spcBef>
                <a:spcPts val="0"/>
              </a:spcBef>
              <a:spcAft>
                <a:spcPts val="0"/>
              </a:spcAft>
              <a:buClr>
                <a:schemeClr val="lt1"/>
              </a:buClr>
              <a:buSzPts val="2400"/>
              <a:buChar char="•"/>
            </a:pPr>
            <a:r>
              <a:rPr lang="en-US" sz="2400"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16801AC-4F4D-000E-8AF9-A3B3360ED9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326"/>
    </mc:Choice>
    <mc:Fallback>
      <p:transition spd="slow" advTm="95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C08D9696-AB1F-5722-6906-4362F9ADEC56}"/>
              </a:ext>
            </a:extLst>
          </p:cNvPr>
          <p:cNvPicPr>
            <a:picLocks noChangeAspect="1"/>
          </p:cNvPicPr>
          <p:nvPr/>
        </p:nvPicPr>
        <p:blipFill rotWithShape="1">
          <a:blip r:embed="rId7"/>
          <a:srcRect l="26945" t="19753" r="28148" b="7325"/>
          <a:stretch/>
        </p:blipFill>
        <p:spPr>
          <a:xfrm>
            <a:off x="936977" y="1248461"/>
            <a:ext cx="5475111" cy="5000978"/>
          </a:xfrm>
          <a:prstGeom prst="rect">
            <a:avLst/>
          </a:prstGeom>
        </p:spPr>
      </p:pic>
      <p:pic>
        <p:nvPicPr>
          <p:cNvPr id="6" name="Audio 5">
            <a:hlinkClick r:id="" action="ppaction://media"/>
            <a:extLst>
              <a:ext uri="{FF2B5EF4-FFF2-40B4-BE49-F238E27FC236}">
                <a16:creationId xmlns:a16="http://schemas.microsoft.com/office/drawing/2014/main" id="{56ED8BF9-A781-D90A-D247-D8EDF38787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844"/>
    </mc:Choice>
    <mc:Fallback>
      <p:transition spd="slow" advTm="50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E752CDE-A41E-2377-D85E-682E76DCE707}"/>
              </a:ext>
            </a:extLst>
          </p:cNvPr>
          <p:cNvPicPr>
            <a:picLocks noChangeAspect="1"/>
          </p:cNvPicPr>
          <p:nvPr/>
        </p:nvPicPr>
        <p:blipFill rotWithShape="1">
          <a:blip r:embed="rId7"/>
          <a:srcRect l="26852" t="17943" r="28055" b="6996"/>
          <a:stretch/>
        </p:blipFill>
        <p:spPr>
          <a:xfrm>
            <a:off x="1004712" y="1175083"/>
            <a:ext cx="5497689" cy="5147734"/>
          </a:xfrm>
          <a:prstGeom prst="rect">
            <a:avLst/>
          </a:prstGeom>
        </p:spPr>
      </p:pic>
      <p:pic>
        <p:nvPicPr>
          <p:cNvPr id="4" name="Audio 3">
            <a:hlinkClick r:id="" action="ppaction://media"/>
            <a:extLst>
              <a:ext uri="{FF2B5EF4-FFF2-40B4-BE49-F238E27FC236}">
                <a16:creationId xmlns:a16="http://schemas.microsoft.com/office/drawing/2014/main" id="{B34BB62D-6688-CCF3-AC96-78E37E52CEC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1506939"/>
      </p:ext>
    </p:extLst>
  </p:cSld>
  <p:clrMapOvr>
    <a:masterClrMapping/>
  </p:clrMapOvr>
  <mc:AlternateContent xmlns:mc="http://schemas.openxmlformats.org/markup-compatibility/2006">
    <mc:Choice xmlns:p14="http://schemas.microsoft.com/office/powerpoint/2010/main" Requires="p14">
      <p:transition spd="slow" p14:dur="2000" advTm="31743"/>
    </mc:Choice>
    <mc:Fallback>
      <p:transition spd="slow" advTm="31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3096</TotalTime>
  <Words>222</Words>
  <Application>Microsoft Office PowerPoint</Application>
  <PresentationFormat>Widescreen</PresentationFormat>
  <Paragraphs>60</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Nicholas Els</cp:lastModifiedBy>
  <cp:revision>7</cp:revision>
  <dcterms:created xsi:type="dcterms:W3CDTF">2020-08-19T17:59:24Z</dcterms:created>
  <dcterms:modified xsi:type="dcterms:W3CDTF">2022-08-14T20:47:10Z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